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192" d="100"/>
          <a:sy n="192" d="100"/>
        </p:scale>
        <p:origin x="154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4310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802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04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02592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51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6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82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252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7215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F3A96-AD9E-B5AA-6BA7-5F725ADA8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6C17E-CB4E-6472-7D59-8A20046E3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E3DE9-9F87-FAE9-48EB-4FED4CE6D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1488F-A5F0-B3CD-75AD-A6C75FD3D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4DF08-C1C7-52F5-23A1-E308ACCF6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0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9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3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70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88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673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8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42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1992FB7-940D-4460-91FF-CC9DC9DD52B7}" type="datetimeFigureOut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D45DD1-EA94-4B7B-A8B5-074916557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1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D462B-EBC2-72A6-7E56-8D836EFE3E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Gestalt Principles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6A0D1D-1D9D-B168-30C8-52D5508B8C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Corey Crooks</a:t>
            </a:r>
          </a:p>
        </p:txBody>
      </p:sp>
    </p:spTree>
    <p:extLst>
      <p:ext uri="{BB962C8B-B14F-4D97-AF65-F5344CB8AC3E}">
        <p14:creationId xmlns:p14="http://schemas.microsoft.com/office/powerpoint/2010/main" val="690589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A7C35-F7F2-7EEA-34C8-9330444B3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makes an application easy to navigate?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392AA-69D4-BED7-19D2-17BFFDC62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 application that is easy to navigate gives the user control where necessary.</a:t>
            </a:r>
          </a:p>
          <a:p>
            <a:pPr lvl="1"/>
            <a:r>
              <a:rPr lang="en-US" dirty="0"/>
              <a:t>The user may be able to navigate to deeper sections of an application or website with ease by using related lists like drop-down lists to show embedded choices and information.</a:t>
            </a:r>
          </a:p>
          <a:p>
            <a:pPr lvl="2"/>
            <a:r>
              <a:rPr lang="en-US" dirty="0"/>
              <a:t>This may eliminate the need to have a user load multiple webpages in succession to get to a single place, and speed up navigation.</a:t>
            </a:r>
          </a:p>
          <a:p>
            <a:r>
              <a:rPr lang="en-US" dirty="0"/>
              <a:t>It also must be succinct where appropriate.</a:t>
            </a:r>
          </a:p>
          <a:p>
            <a:pPr lvl="1"/>
            <a:r>
              <a:rPr lang="en-US" dirty="0"/>
              <a:t>The user must have options available to them, but too many options can be cumbersome.</a:t>
            </a:r>
          </a:p>
          <a:p>
            <a:pPr lvl="2"/>
            <a:r>
              <a:rPr lang="en-US" dirty="0"/>
              <a:t>It may be best to group similar pages together in order to minimize the analysis the user must do throughout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1537000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51385-696C-A0C5-1607-D47FA69A3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also makes an application easy to navigate?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57CB8-4B42-BD62-8D89-E96C37C8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application must be consistent.</a:t>
            </a:r>
          </a:p>
          <a:p>
            <a:pPr lvl="1"/>
            <a:r>
              <a:rPr lang="en-US" dirty="0"/>
              <a:t>Should an application show design language that differs from that which is previously used, the user may become frustrated with the overall design.</a:t>
            </a:r>
          </a:p>
          <a:p>
            <a:pPr lvl="2"/>
            <a:r>
              <a:rPr lang="en-US" dirty="0"/>
              <a:t>For example, using a text styling that looks visually identical to a button may leave the user frustrated when the simple text has no click functionality to it.</a:t>
            </a:r>
          </a:p>
          <a:p>
            <a:pPr lvl="2"/>
            <a:endParaRPr lang="en-US" dirty="0"/>
          </a:p>
          <a:p>
            <a:r>
              <a:rPr lang="en-US" dirty="0"/>
              <a:t>Information in the application must be where the user expects.</a:t>
            </a:r>
          </a:p>
          <a:p>
            <a:pPr lvl="1"/>
            <a:r>
              <a:rPr lang="en-US" dirty="0"/>
              <a:t>Information or navigation tools that stray from where the user would reasonably expect to see them may provide for a frustrating user experience.</a:t>
            </a:r>
          </a:p>
          <a:p>
            <a:pPr lvl="2"/>
            <a:r>
              <a:rPr lang="en-US" dirty="0"/>
              <a:t>Would you applaud a website for having the navigation bar halfway down the webpage in the middle of the body?</a:t>
            </a:r>
          </a:p>
        </p:txBody>
      </p:sp>
    </p:spTree>
    <p:extLst>
      <p:ext uri="{BB962C8B-B14F-4D97-AF65-F5344CB8AC3E}">
        <p14:creationId xmlns:p14="http://schemas.microsoft.com/office/powerpoint/2010/main" val="1181412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C6E9-51B2-9E8D-D533-07D5D5ADE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Real Estate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1FB01-9062-0C1C-F92C-284A9D2877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Screen Real Estate refers to the positioning of elements with regard to the space on a user’s screen.</a:t>
            </a:r>
          </a:p>
          <a:p>
            <a:pPr lvl="1"/>
            <a:r>
              <a:rPr lang="en-US" dirty="0"/>
              <a:t>Applications with decent use of screen real estate may utilize elements that enhance the user experience with both functionally pleasing navigation/informational tools, and aesthetically pleasing blank space (or also known by ‘whitespace’)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Elements must act coherently with the space given in order to remain functional and logical with the restrictions set by the screen.</a:t>
            </a:r>
          </a:p>
        </p:txBody>
      </p:sp>
    </p:spTree>
    <p:extLst>
      <p:ext uri="{BB962C8B-B14F-4D97-AF65-F5344CB8AC3E}">
        <p14:creationId xmlns:p14="http://schemas.microsoft.com/office/powerpoint/2010/main" val="567665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564C4-5429-06E7-22F5-5827C5F14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Real Estate Good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76AEC-C45E-9F32-6EFB-C6C4EA9C8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r>
              <a:rPr lang="en-US" dirty="0"/>
              <a:t>The Squad Easy website presents screen real estate very well.</a:t>
            </a:r>
          </a:p>
          <a:p>
            <a:pPr lvl="1"/>
            <a:r>
              <a:rPr lang="en-US" dirty="0"/>
              <a:t>On the home page, user’s see up front what the Squad Easy goal is.</a:t>
            </a:r>
          </a:p>
          <a:p>
            <a:pPr lvl="1"/>
            <a:r>
              <a:rPr lang="en-US" dirty="0"/>
              <a:t>Users may use the on-screen text, navigation tools, and selected background images to quickly gather information on the Squad Easy 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BCB80F-514D-1652-A993-4F32F6042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787" y="3563937"/>
            <a:ext cx="5212229" cy="26847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79FAA6-8B60-32BD-096F-16819BDFE26B}"/>
              </a:ext>
            </a:extLst>
          </p:cNvPr>
          <p:cNvSpPr txBox="1"/>
          <p:nvPr/>
        </p:nvSpPr>
        <p:spPr>
          <a:xfrm>
            <a:off x="1443163" y="1506022"/>
            <a:ext cx="8018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https://www.squadeasy.com/en/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59C72E6-FA11-B946-825D-B3F6A76AE02C}"/>
              </a:ext>
            </a:extLst>
          </p:cNvPr>
          <p:cNvSpPr txBox="1">
            <a:spLocks/>
          </p:cNvSpPr>
          <p:nvPr/>
        </p:nvSpPr>
        <p:spPr>
          <a:xfrm>
            <a:off x="838200" y="3462793"/>
            <a:ext cx="4872674" cy="247321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It is immediately apparent that this functions as an app-focused mobility platform for health and environmental impact improvement just by what is presented on screen to the user, with minimal space that is not being utilized in some fashion.</a:t>
            </a:r>
          </a:p>
        </p:txBody>
      </p:sp>
    </p:spTree>
    <p:extLst>
      <p:ext uri="{BB962C8B-B14F-4D97-AF65-F5344CB8AC3E}">
        <p14:creationId xmlns:p14="http://schemas.microsoft.com/office/powerpoint/2010/main" val="1853754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43FD6-E4DB-A098-1F86-157832AA2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Screen Real Estate Poor Use: Audacity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08A82-641A-81E1-7A99-3C50CCE4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6293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As seen below, a poor use of screen real estate does not utilize all of the screen to great effect. </a:t>
            </a:r>
          </a:p>
          <a:p>
            <a:pPr lvl="1"/>
            <a:r>
              <a:rPr lang="en-US" dirty="0"/>
              <a:t>The top section of the screen is filled with buttons and tabs, as well as a visual timeline of your audio file.</a:t>
            </a:r>
          </a:p>
          <a:p>
            <a:pPr lvl="1"/>
            <a:r>
              <a:rPr lang="en-US" dirty="0"/>
              <a:t>The rest of the screen, however, is not</a:t>
            </a:r>
          </a:p>
          <a:p>
            <a:pPr marL="457200" lvl="1" indent="0">
              <a:buNone/>
            </a:pPr>
            <a:r>
              <a:rPr lang="en-US" dirty="0"/>
              <a:t>   used effectively. A large blank space</a:t>
            </a:r>
          </a:p>
          <a:p>
            <a:pPr marL="457200" lvl="1" indent="0">
              <a:buNone/>
            </a:pPr>
            <a:r>
              <a:rPr lang="en-US" dirty="0"/>
              <a:t>   presents no meaningful interaction</a:t>
            </a:r>
          </a:p>
          <a:p>
            <a:pPr marL="457200" lvl="1" indent="0">
              <a:buNone/>
            </a:pPr>
            <a:r>
              <a:rPr lang="en-US" dirty="0"/>
              <a:t>   or aesthetic for the user to engage</a:t>
            </a:r>
          </a:p>
          <a:p>
            <a:pPr marL="457200" lvl="1" indent="0">
              <a:buNone/>
            </a:pPr>
            <a:r>
              <a:rPr lang="en-US" dirty="0"/>
              <a:t>   with.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57B5F9-75C0-488A-7405-A2D5D2BAD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223" y="3423820"/>
            <a:ext cx="4960422" cy="26850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F3B04A-3F65-5A9D-ABE1-59B14DE3925A}"/>
              </a:ext>
            </a:extLst>
          </p:cNvPr>
          <p:cNvSpPr txBox="1"/>
          <p:nvPr/>
        </p:nvSpPr>
        <p:spPr>
          <a:xfrm>
            <a:off x="1371601" y="1456293"/>
            <a:ext cx="8018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https://www.audacityteam.org/download/windows/</a:t>
            </a:r>
          </a:p>
        </p:txBody>
      </p:sp>
    </p:spTree>
    <p:extLst>
      <p:ext uri="{BB962C8B-B14F-4D97-AF65-F5344CB8AC3E}">
        <p14:creationId xmlns:p14="http://schemas.microsoft.com/office/powerpoint/2010/main" val="2093350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691154D-C8A3-E73E-F371-ABE759190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17" y="593758"/>
            <a:ext cx="6258131" cy="477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98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7E2A4-2E3F-16A2-FDDF-53D25FF2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Gestalt overview (University of Hawai'i,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75952-3993-EDC9-B874-07FAE4E1B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Gestalt principles detail a number of different looks into human perception in design elements.</a:t>
            </a:r>
          </a:p>
          <a:p>
            <a:endParaRPr lang="en-US" dirty="0"/>
          </a:p>
          <a:p>
            <a:r>
              <a:rPr lang="en-US" dirty="0"/>
              <a:t>Gestalt principles are made from a number of different minds, and not any one particular theorist. </a:t>
            </a:r>
          </a:p>
          <a:p>
            <a:endParaRPr lang="en-US" dirty="0"/>
          </a:p>
          <a:p>
            <a:r>
              <a:rPr lang="en-US" dirty="0"/>
              <a:t>Gestalt principles strive to explain a number of ways the human mind constantly looks to connect and associate content that may sometimes be unwanted.</a:t>
            </a:r>
          </a:p>
        </p:txBody>
      </p:sp>
    </p:spTree>
    <p:extLst>
      <p:ext uri="{BB962C8B-B14F-4D97-AF65-F5344CB8AC3E}">
        <p14:creationId xmlns:p14="http://schemas.microsoft.com/office/powerpoint/2010/main" val="73000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9BE49-F4A3-F19B-75FF-09E09B43A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Gestalt overview (University of Hawai'i,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0CF8F-35A9-FE17-CFA4-3F16BB740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Different Gestalt laws provide a sense of direction while developing application interfaces</a:t>
            </a:r>
          </a:p>
          <a:p>
            <a:endParaRPr lang="en-US" dirty="0"/>
          </a:p>
          <a:p>
            <a:pPr lvl="1"/>
            <a:r>
              <a:rPr lang="en-US" dirty="0"/>
              <a:t>Designers may use the information within the laws themselves to help understand how users may approach their design philosophies.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Understanding these laws may help eliminate potential issues rooted in design philosophies.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Gestalt laws are not definitive, and are not guaranteed for every person that uses an interface. These “laws” are to be taken as subjective material.</a:t>
            </a:r>
          </a:p>
        </p:txBody>
      </p:sp>
    </p:spTree>
    <p:extLst>
      <p:ext uri="{BB962C8B-B14F-4D97-AF65-F5344CB8AC3E}">
        <p14:creationId xmlns:p14="http://schemas.microsoft.com/office/powerpoint/2010/main" val="3485789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0D813-11AF-9778-0943-0A861B983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Gestalt Example 1: Proximity (Hanover College,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198D5-4C9F-A1D6-BE50-5C001C5B0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 Law of Proximity details physical space between elements.</a:t>
            </a:r>
          </a:p>
          <a:p>
            <a:pPr lvl="1"/>
            <a:r>
              <a:rPr lang="en-US" dirty="0"/>
              <a:t>Elements that are closer to each other will be perceived as a grouping.</a:t>
            </a:r>
          </a:p>
          <a:p>
            <a:endParaRPr lang="en-US" dirty="0"/>
          </a:p>
          <a:p>
            <a:r>
              <a:rPr lang="en-US" dirty="0"/>
              <a:t>This law alone does not require similar elements.</a:t>
            </a:r>
          </a:p>
          <a:p>
            <a:pPr lvl="1"/>
            <a:r>
              <a:rPr lang="en-US" dirty="0"/>
              <a:t>The law remains true should elements be visually distinct, as defining the similarity between elements is described by an entirely different law.</a:t>
            </a:r>
          </a:p>
          <a:p>
            <a:pPr lvl="1"/>
            <a:endParaRPr lang="en-US" dirty="0"/>
          </a:p>
          <a:p>
            <a:r>
              <a:rPr lang="en-US" dirty="0"/>
              <a:t>Increasing the space between elements provide distinction.</a:t>
            </a:r>
          </a:p>
          <a:p>
            <a:pPr lvl="1"/>
            <a:r>
              <a:rPr lang="en-US" dirty="0"/>
              <a:t>Elements that are spaced apart from a grouping can provide a distinction and highlight lone elements.</a:t>
            </a:r>
          </a:p>
        </p:txBody>
      </p:sp>
    </p:spTree>
    <p:extLst>
      <p:ext uri="{BB962C8B-B14F-4D97-AF65-F5344CB8AC3E}">
        <p14:creationId xmlns:p14="http://schemas.microsoft.com/office/powerpoint/2010/main" val="1113382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CA6CE-3EEC-4395-EAB2-BCD02B4A2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Proximity from Lenovo (Lenovo, 2022)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B0935-098D-CBE1-A090-54730C210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Elements as part of a list are </a:t>
            </a:r>
          </a:p>
          <a:p>
            <a:pPr marL="0" indent="0">
              <a:buNone/>
            </a:pPr>
            <a:r>
              <a:rPr lang="en-US" dirty="0"/>
              <a:t>   seen as a unified group.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Products and Services is </a:t>
            </a:r>
          </a:p>
          <a:p>
            <a:pPr marL="457200" lvl="1" indent="0">
              <a:buNone/>
            </a:pPr>
            <a:r>
              <a:rPr lang="en-US" dirty="0"/>
              <a:t>   distinct from Shop by Industry</a:t>
            </a:r>
          </a:p>
          <a:p>
            <a:pPr marL="457200" lvl="1" indent="0">
              <a:buNone/>
            </a:pPr>
            <a:r>
              <a:rPr lang="en-US" dirty="0"/>
              <a:t>   due to the spacing between lists.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Social media icons are seen as similar elements in part due to the spacing and grouping of each icon in the list.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23F57E-0D57-2CD4-FEB1-EE7C6B5FD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026" y="1690688"/>
            <a:ext cx="5726774" cy="209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7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C4409-19DD-B49D-5442-255649315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Gestalt Example 2: Similarity (Hanover College, n.d.)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83B4B-5587-F84E-1D0B-F0014482C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Law of Similarity describes how similar elements may be grouped together.</a:t>
            </a:r>
          </a:p>
          <a:p>
            <a:pPr lvl="1"/>
            <a:r>
              <a:rPr lang="en-US" dirty="0"/>
              <a:t>Particularly, elements that are visually similar may often times be associated together by the user.</a:t>
            </a:r>
          </a:p>
          <a:p>
            <a:pPr lvl="1"/>
            <a:r>
              <a:rPr lang="en-US" dirty="0"/>
              <a:t>This could happen despite the functionality of these elements like a button and tab indicator being visually similar. </a:t>
            </a:r>
          </a:p>
          <a:p>
            <a:endParaRPr lang="en-US" dirty="0"/>
          </a:p>
          <a:p>
            <a:r>
              <a:rPr lang="en-US" dirty="0"/>
              <a:t>This may lead to confusion from unifying design language, should functionally different elements present visually similar to one another.</a:t>
            </a:r>
          </a:p>
        </p:txBody>
      </p:sp>
    </p:spTree>
    <p:extLst>
      <p:ext uri="{BB962C8B-B14F-4D97-AF65-F5344CB8AC3E}">
        <p14:creationId xmlns:p14="http://schemas.microsoft.com/office/powerpoint/2010/main" val="235595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024F-AEAD-28DD-8ACB-28AAA81D4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Similarity from Lenovo (Lenovo, 2022)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6039-C0CC-D439-1CA7-5A8786F77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382" y="2216323"/>
            <a:ext cx="6262255" cy="3270077"/>
          </a:xfrm>
        </p:spPr>
        <p:txBody>
          <a:bodyPr/>
          <a:lstStyle/>
          <a:p>
            <a:r>
              <a:rPr lang="en-US" dirty="0"/>
              <a:t>Search by Use buttons found on the Lenovo page are visually distinct from the “Search Our Brands” list.</a:t>
            </a:r>
          </a:p>
          <a:p>
            <a:endParaRPr lang="en-US" dirty="0"/>
          </a:p>
          <a:p>
            <a:pPr lvl="1"/>
            <a:r>
              <a:rPr lang="en-US" dirty="0"/>
              <a:t>This provides a clean way to distinguish more broad categories from that of more selective ones such as use cases vs specific product lines.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FD78D6-3EE4-B859-4E20-86DED6B4B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0455" y="1825625"/>
            <a:ext cx="4253345" cy="238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28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7F18C-3286-1930-1E7D-3422B034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Gestalt Example 3: Closure (Washington State University,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A7FFA-244F-4EA3-0642-8D9938C28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law of closure </a:t>
            </a:r>
            <a:r>
              <a:rPr lang="en-US" dirty="0" err="1"/>
              <a:t>depticts</a:t>
            </a:r>
            <a:r>
              <a:rPr lang="en-US" dirty="0"/>
              <a:t> how humans perceive blank space between lines and points to fill in information.</a:t>
            </a:r>
          </a:p>
          <a:p>
            <a:endParaRPr lang="en-US" dirty="0"/>
          </a:p>
          <a:p>
            <a:pPr lvl="1"/>
            <a:r>
              <a:rPr lang="en-US" dirty="0"/>
              <a:t>By this law, a horizontal series of dots and lines may be perceived as a straight line.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This law deals with the human tendency to fill in blank spaces with extrapolation. </a:t>
            </a:r>
          </a:p>
        </p:txBody>
      </p:sp>
    </p:spTree>
    <p:extLst>
      <p:ext uri="{BB962C8B-B14F-4D97-AF65-F5344CB8AC3E}">
        <p14:creationId xmlns:p14="http://schemas.microsoft.com/office/powerpoint/2010/main" val="3504850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FB21C-34E4-C5AC-BB27-99418F41F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Closure from WSU (Washington State University,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02431-70F1-4F82-680C-C16419AA1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37765"/>
            <a:ext cx="10396883" cy="1911791"/>
          </a:xfrm>
        </p:spPr>
        <p:txBody>
          <a:bodyPr/>
          <a:lstStyle/>
          <a:p>
            <a:r>
              <a:rPr lang="en-US" dirty="0"/>
              <a:t>Seen below, this law is shown to illustrate how humans may perceive shapes based on an incomplete outline.</a:t>
            </a:r>
          </a:p>
          <a:p>
            <a:pPr lvl="1"/>
            <a:r>
              <a:rPr lang="en-US" dirty="0"/>
              <a:t>The example below shows a circle and square respectively with missing information that may be filled in by regular human cognitive functions.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099502-6B05-D579-D39C-0E998CC6C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565" y="3629432"/>
            <a:ext cx="5257025" cy="254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351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19</TotalTime>
  <Words>1118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Impact</vt:lpstr>
      <vt:lpstr>Main Event</vt:lpstr>
      <vt:lpstr>Gestalt Principles </vt:lpstr>
      <vt:lpstr>Gestalt overview (University of Hawai'i, n.d.)</vt:lpstr>
      <vt:lpstr>Gestalt overview (University of Hawai'i, n.d.)</vt:lpstr>
      <vt:lpstr>Gestalt Example 1: Proximity (Hanover College, n.d.)</vt:lpstr>
      <vt:lpstr>Proximity from Lenovo (Lenovo, 2022)</vt:lpstr>
      <vt:lpstr>Gestalt Example 2: Similarity (Hanover College, n.d.) </vt:lpstr>
      <vt:lpstr>Similarity from Lenovo (Lenovo, 2022)</vt:lpstr>
      <vt:lpstr>Gestalt Example 3: Closure (Washington State University, n.d.)</vt:lpstr>
      <vt:lpstr>Closure from WSU (Washington State University, n.d.)</vt:lpstr>
      <vt:lpstr>What makes an application easy to navigate?</vt:lpstr>
      <vt:lpstr>What also makes an application easy to navigate?</vt:lpstr>
      <vt:lpstr>Screen Real Estate</vt:lpstr>
      <vt:lpstr>Screen Real Estate Good Use</vt:lpstr>
      <vt:lpstr>Screen Real Estate Poor Use: Audacity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Gestalt Principles </dc:title>
  <dc:creator>Classic Corey</dc:creator>
  <cp:lastModifiedBy>Classic Corey</cp:lastModifiedBy>
  <cp:revision>2</cp:revision>
  <dcterms:created xsi:type="dcterms:W3CDTF">2022-10-31T09:08:33Z</dcterms:created>
  <dcterms:modified xsi:type="dcterms:W3CDTF">2022-11-01T11:34:46Z</dcterms:modified>
</cp:coreProperties>
</file>

<file path=docProps/thumbnail.jpeg>
</file>